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ormorant Garamond Bold" panose="020B0604020202020204" charset="0"/>
      <p:regular r:id="rId21"/>
    </p:embeddedFont>
    <p:embeddedFont>
      <p:font typeface="Times Neue Roman"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88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srcRect/>
          <a:stretch>
            <a:fillRect/>
          </a:stretch>
        </p:blipFill>
        <p:spPr>
          <a:xfrm rot="-5624184">
            <a:off x="10246341" y="-2411344"/>
            <a:ext cx="9054625" cy="8058616"/>
          </a:xfrm>
          <a:prstGeom prst="rect">
            <a:avLst/>
          </a:prstGeom>
        </p:spPr>
      </p:pic>
      <p:grpSp>
        <p:nvGrpSpPr>
          <p:cNvPr id="2" name="Group 2"/>
          <p:cNvGrpSpPr/>
          <p:nvPr/>
        </p:nvGrpSpPr>
        <p:grpSpPr>
          <a:xfrm>
            <a:off x="776388" y="3140895"/>
            <a:ext cx="10976324" cy="6117405"/>
            <a:chOff x="0" y="0"/>
            <a:chExt cx="14635099" cy="8156540"/>
          </a:xfrm>
        </p:grpSpPr>
        <p:sp>
          <p:nvSpPr>
            <p:cNvPr id="3" name="TextBox 3"/>
            <p:cNvSpPr txBox="1"/>
            <p:nvPr/>
          </p:nvSpPr>
          <p:spPr>
            <a:xfrm>
              <a:off x="0" y="7083908"/>
              <a:ext cx="9722692" cy="1072632"/>
            </a:xfrm>
            <a:prstGeom prst="rect">
              <a:avLst/>
            </a:prstGeom>
          </p:spPr>
          <p:txBody>
            <a:bodyPr lIns="0" tIns="0" rIns="0" bIns="0" rtlCol="0" anchor="t">
              <a:spAutoFit/>
            </a:bodyPr>
            <a:lstStyle/>
            <a:p>
              <a:pPr>
                <a:lnSpc>
                  <a:spcPts val="6878"/>
                </a:lnSpc>
                <a:spcBef>
                  <a:spcPct val="0"/>
                </a:spcBef>
              </a:pPr>
              <a:endParaRPr/>
            </a:p>
          </p:txBody>
        </p:sp>
        <p:sp>
          <p:nvSpPr>
            <p:cNvPr id="4" name="TextBox 4"/>
            <p:cNvSpPr txBox="1"/>
            <p:nvPr/>
          </p:nvSpPr>
          <p:spPr>
            <a:xfrm>
              <a:off x="0" y="19050"/>
              <a:ext cx="14635099" cy="6379737"/>
            </a:xfrm>
            <a:prstGeom prst="rect">
              <a:avLst/>
            </a:prstGeom>
          </p:spPr>
          <p:txBody>
            <a:bodyPr lIns="0" tIns="0" rIns="0" bIns="0" rtlCol="0" anchor="t">
              <a:spAutoFit/>
            </a:bodyPr>
            <a:lstStyle/>
            <a:p>
              <a:pPr>
                <a:lnSpc>
                  <a:spcPts val="12573"/>
                </a:lnSpc>
              </a:pPr>
              <a:r>
                <a:rPr lang="en-US" sz="10655">
                  <a:solidFill>
                    <a:srgbClr val="000000"/>
                  </a:solidFill>
                  <a:latin typeface="Cormorant Garamond Bold"/>
                </a:rPr>
                <a:t>Secure Chat Application using Java</a:t>
              </a:r>
            </a:p>
          </p:txBody>
        </p:sp>
      </p:grpSp>
      <p:pic>
        <p:nvPicPr>
          <p:cNvPr id="6" name="Picture 6"/>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7" name="Picture 7"/>
          <p:cNvPicPr>
            <a:picLocks noChangeAspect="1"/>
          </p:cNvPicPr>
          <p:nvPr/>
        </p:nvPicPr>
        <p:blipFill>
          <a:blip r:embed="rId4"/>
          <a:srcRect/>
          <a:stretch>
            <a:fillRect/>
          </a:stretch>
        </p:blipFill>
        <p:spPr>
          <a:xfrm rot="-10567437">
            <a:off x="16641581" y="7446392"/>
            <a:ext cx="3789612" cy="3623816"/>
          </a:xfrm>
          <a:prstGeom prst="rect">
            <a:avLst/>
          </a:prstGeom>
        </p:spPr>
      </p:pic>
      <p:sp>
        <p:nvSpPr>
          <p:cNvPr id="8" name="TextBox 8"/>
          <p:cNvSpPr txBox="1"/>
          <p:nvPr/>
        </p:nvSpPr>
        <p:spPr>
          <a:xfrm>
            <a:off x="13407263" y="8102903"/>
            <a:ext cx="2732782" cy="1780540"/>
          </a:xfrm>
          <a:prstGeom prst="rect">
            <a:avLst/>
          </a:prstGeom>
        </p:spPr>
        <p:txBody>
          <a:bodyPr lIns="0" tIns="0" rIns="0" bIns="0" rtlCol="0" anchor="t">
            <a:spAutoFit/>
          </a:bodyPr>
          <a:lstStyle/>
          <a:p>
            <a:pPr>
              <a:lnSpc>
                <a:spcPts val="4759"/>
              </a:lnSpc>
            </a:pPr>
            <a:r>
              <a:rPr lang="en-US" sz="3399">
                <a:solidFill>
                  <a:srgbClr val="000000"/>
                </a:solidFill>
                <a:latin typeface="Cormorant Garamond Bold"/>
              </a:rPr>
              <a:t>Mahek Mulla</a:t>
            </a:r>
          </a:p>
          <a:p>
            <a:pPr>
              <a:lnSpc>
                <a:spcPts val="4759"/>
              </a:lnSpc>
            </a:pPr>
            <a:r>
              <a:rPr lang="en-US" sz="3399">
                <a:solidFill>
                  <a:srgbClr val="000000"/>
                </a:solidFill>
                <a:latin typeface="Cormorant Garamond Bold"/>
              </a:rPr>
              <a:t>Ameesh Mhatre</a:t>
            </a:r>
          </a:p>
          <a:p>
            <a:pPr>
              <a:lnSpc>
                <a:spcPts val="4759"/>
              </a:lnSpc>
            </a:pPr>
            <a:r>
              <a:rPr lang="en-US" sz="3399">
                <a:solidFill>
                  <a:srgbClr val="000000"/>
                </a:solidFill>
                <a:latin typeface="Cormorant Garamond Bold"/>
              </a:rPr>
              <a:t>Dhiraj Kapse</a:t>
            </a:r>
          </a:p>
        </p:txBody>
      </p:sp>
      <p:sp>
        <p:nvSpPr>
          <p:cNvPr id="9" name="TextBox 9"/>
          <p:cNvSpPr txBox="1"/>
          <p:nvPr/>
        </p:nvSpPr>
        <p:spPr>
          <a:xfrm>
            <a:off x="13407263" y="7255776"/>
            <a:ext cx="3512174" cy="662628"/>
          </a:xfrm>
          <a:prstGeom prst="rect">
            <a:avLst/>
          </a:prstGeom>
        </p:spPr>
        <p:txBody>
          <a:bodyPr lIns="0" tIns="0" rIns="0" bIns="0" rtlCol="0" anchor="t">
            <a:spAutoFit/>
          </a:bodyPr>
          <a:lstStyle/>
          <a:p>
            <a:pPr>
              <a:lnSpc>
                <a:spcPts val="5477"/>
              </a:lnSpc>
            </a:pPr>
            <a:r>
              <a:rPr lang="en-US" sz="3912">
                <a:solidFill>
                  <a:srgbClr val="000000"/>
                </a:solidFill>
                <a:latin typeface="Cormorant Garamond Bold"/>
              </a:rPr>
              <a:t>Presented by :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094169">
            <a:off x="-2768217" y="5870308"/>
            <a:ext cx="6176663" cy="5906434"/>
          </a:xfrm>
          <a:prstGeom prst="rect">
            <a:avLst/>
          </a:prstGeom>
        </p:spPr>
      </p:pic>
      <p:pic>
        <p:nvPicPr>
          <p:cNvPr id="3" name="Picture 3"/>
          <p:cNvPicPr>
            <a:picLocks noChangeAspect="1"/>
          </p:cNvPicPr>
          <p:nvPr/>
        </p:nvPicPr>
        <p:blipFill>
          <a:blip r:embed="rId3"/>
          <a:srcRect/>
          <a:stretch>
            <a:fillRect/>
          </a:stretch>
        </p:blipFill>
        <p:spPr>
          <a:xfrm rot="9440951">
            <a:off x="-957979" y="335262"/>
            <a:ext cx="2207918" cy="2092002"/>
          </a:xfrm>
          <a:prstGeom prst="rect">
            <a:avLst/>
          </a:prstGeom>
        </p:spPr>
      </p:pic>
      <p:sp>
        <p:nvSpPr>
          <p:cNvPr id="4" name="TextBox 4"/>
          <p:cNvSpPr txBox="1"/>
          <p:nvPr/>
        </p:nvSpPr>
        <p:spPr>
          <a:xfrm>
            <a:off x="5778461" y="168371"/>
            <a:ext cx="8254465" cy="1481499"/>
          </a:xfrm>
          <a:prstGeom prst="rect">
            <a:avLst/>
          </a:prstGeom>
        </p:spPr>
        <p:txBody>
          <a:bodyPr lIns="0" tIns="0" rIns="0" bIns="0" rtlCol="0" anchor="t">
            <a:spAutoFit/>
          </a:bodyPr>
          <a:lstStyle/>
          <a:p>
            <a:pPr algn="ctr">
              <a:lnSpc>
                <a:spcPts val="12106"/>
              </a:lnSpc>
            </a:pPr>
            <a:r>
              <a:rPr lang="en-US" sz="8647">
                <a:solidFill>
                  <a:srgbClr val="000000"/>
                </a:solidFill>
                <a:latin typeface="Cormorant Garamond Bold"/>
              </a:rPr>
              <a:t>Proposal </a:t>
            </a:r>
          </a:p>
        </p:txBody>
      </p:sp>
      <p:sp>
        <p:nvSpPr>
          <p:cNvPr id="5" name="TextBox 5"/>
          <p:cNvSpPr txBox="1"/>
          <p:nvPr/>
        </p:nvSpPr>
        <p:spPr>
          <a:xfrm>
            <a:off x="380023" y="2306170"/>
            <a:ext cx="17907977" cy="4171197"/>
          </a:xfrm>
          <a:prstGeom prst="rect">
            <a:avLst/>
          </a:prstGeom>
        </p:spPr>
        <p:txBody>
          <a:bodyPr lIns="0" tIns="0" rIns="0" bIns="0" rtlCol="0" anchor="t">
            <a:spAutoFit/>
          </a:bodyPr>
          <a:lstStyle/>
          <a:p>
            <a:pPr algn="ctr">
              <a:lnSpc>
                <a:spcPts val="6612"/>
              </a:lnSpc>
            </a:pPr>
            <a:r>
              <a:rPr lang="en-US" sz="4723">
                <a:solidFill>
                  <a:srgbClr val="000000"/>
                </a:solidFill>
                <a:latin typeface="Cormorant Garamond Bold"/>
              </a:rPr>
              <a:t> The purpose of this project is to develop a Client-Server chat application where by instant messages are encrypted with a private key at the transmission end, and decrypted with the same private key at the receiving end on the network using the Advanced encryption standard algorithm (AES standard)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16" r="523"/>
          <a:stretch>
            <a:fillRect/>
          </a:stretch>
        </p:blipFill>
        <p:spPr>
          <a:xfrm>
            <a:off x="4805607" y="1289684"/>
            <a:ext cx="8090246" cy="8785187"/>
          </a:xfrm>
          <a:prstGeom prst="rect">
            <a:avLst/>
          </a:prstGeom>
        </p:spPr>
      </p:pic>
      <p:sp>
        <p:nvSpPr>
          <p:cNvPr id="3" name="TextBox 3"/>
          <p:cNvSpPr txBox="1"/>
          <p:nvPr/>
        </p:nvSpPr>
        <p:spPr>
          <a:xfrm>
            <a:off x="6116303" y="141605"/>
            <a:ext cx="5468854" cy="887095"/>
          </a:xfrm>
          <a:prstGeom prst="rect">
            <a:avLst/>
          </a:prstGeom>
        </p:spPr>
        <p:txBody>
          <a:bodyPr lIns="0" tIns="0" rIns="0" bIns="0" rtlCol="0" anchor="t">
            <a:spAutoFit/>
          </a:bodyPr>
          <a:lstStyle/>
          <a:p>
            <a:pPr algn="ctr">
              <a:lnSpc>
                <a:spcPts val="7279"/>
              </a:lnSpc>
            </a:pPr>
            <a:r>
              <a:rPr lang="en-US" sz="5199">
                <a:solidFill>
                  <a:srgbClr val="000000"/>
                </a:solidFill>
                <a:latin typeface="Cormorant Garamond Bold"/>
              </a:rPr>
              <a:t>Block 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387357" y="1899691"/>
            <a:ext cx="9513286" cy="7883283"/>
          </a:xfrm>
          <a:prstGeom prst="rect">
            <a:avLst/>
          </a:prstGeom>
        </p:spPr>
      </p:pic>
      <p:sp>
        <p:nvSpPr>
          <p:cNvPr id="3" name="TextBox 3"/>
          <p:cNvSpPr txBox="1"/>
          <p:nvPr/>
        </p:nvSpPr>
        <p:spPr>
          <a:xfrm>
            <a:off x="5850092" y="491490"/>
            <a:ext cx="6587817" cy="969645"/>
          </a:xfrm>
          <a:prstGeom prst="rect">
            <a:avLst/>
          </a:prstGeom>
        </p:spPr>
        <p:txBody>
          <a:bodyPr lIns="0" tIns="0" rIns="0" bIns="0" rtlCol="0" anchor="t">
            <a:spAutoFit/>
          </a:bodyPr>
          <a:lstStyle/>
          <a:p>
            <a:pPr algn="ctr">
              <a:lnSpc>
                <a:spcPts val="7979"/>
              </a:lnSpc>
            </a:pPr>
            <a:r>
              <a:rPr lang="en-US" sz="5699">
                <a:solidFill>
                  <a:srgbClr val="000000"/>
                </a:solidFill>
                <a:latin typeface="Cormorant Garamond Bold"/>
              </a:rPr>
              <a:t>ER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8044520" y="9602990"/>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4468439" y="5129979"/>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3347029" y="-3481921"/>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sp>
        <p:nvSpPr>
          <p:cNvPr id="7" name="TextBox 7"/>
          <p:cNvSpPr txBox="1"/>
          <p:nvPr/>
        </p:nvSpPr>
        <p:spPr>
          <a:xfrm>
            <a:off x="6169526" y="396672"/>
            <a:ext cx="6354567" cy="1540102"/>
          </a:xfrm>
          <a:prstGeom prst="rect">
            <a:avLst/>
          </a:prstGeom>
        </p:spPr>
        <p:txBody>
          <a:bodyPr wrap="square" lIns="0" tIns="0" rIns="0" bIns="0" rtlCol="0" anchor="t">
            <a:spAutoFit/>
          </a:bodyPr>
          <a:lstStyle/>
          <a:p>
            <a:pPr algn="ctr">
              <a:lnSpc>
                <a:spcPts val="12599"/>
              </a:lnSpc>
            </a:pPr>
            <a:r>
              <a:rPr lang="en-US" sz="9000" dirty="0">
                <a:solidFill>
                  <a:srgbClr val="FFFFFF"/>
                </a:solidFill>
                <a:latin typeface="Cormorant Garamond Bold"/>
              </a:rPr>
              <a:t>Conclusion</a:t>
            </a:r>
          </a:p>
        </p:txBody>
      </p:sp>
      <p:sp>
        <p:nvSpPr>
          <p:cNvPr id="8" name="TextBox 8"/>
          <p:cNvSpPr txBox="1"/>
          <p:nvPr/>
        </p:nvSpPr>
        <p:spPr>
          <a:xfrm>
            <a:off x="2972797" y="2712501"/>
            <a:ext cx="12342406" cy="2574103"/>
          </a:xfrm>
          <a:prstGeom prst="rect">
            <a:avLst/>
          </a:prstGeom>
        </p:spPr>
        <p:txBody>
          <a:bodyPr lIns="0" tIns="0" rIns="0" bIns="0" rtlCol="0" anchor="t">
            <a:spAutoFit/>
          </a:bodyPr>
          <a:lstStyle/>
          <a:p>
            <a:pPr algn="ctr">
              <a:lnSpc>
                <a:spcPts val="6755"/>
              </a:lnSpc>
            </a:pPr>
            <a:r>
              <a:rPr lang="en-US" sz="4825" dirty="0">
                <a:solidFill>
                  <a:srgbClr val="FFFFFF"/>
                </a:solidFill>
                <a:latin typeface="Cormorant Garamond Bold"/>
              </a:rPr>
              <a:t>As a result we are able develop a functional Encrypted Client-Server chat application with easy to use GUI and robust features.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8481" r="28481"/>
          <a:stretch>
            <a:fillRect/>
          </a:stretch>
        </p:blipFill>
        <p:spPr>
          <a:xfrm>
            <a:off x="-1267190" y="-1543050"/>
            <a:ext cx="4591779" cy="5143500"/>
          </a:xfrm>
          <a:prstGeom prst="rect">
            <a:avLst/>
          </a:prstGeom>
        </p:spPr>
      </p:pic>
      <p:pic>
        <p:nvPicPr>
          <p:cNvPr id="3" name="Picture 3"/>
          <p:cNvPicPr>
            <a:picLocks noChangeAspect="1"/>
          </p:cNvPicPr>
          <p:nvPr/>
        </p:nvPicPr>
        <p:blipFill>
          <a:blip r:embed="rId2"/>
          <a:srcRect l="36561" r="36561"/>
          <a:stretch>
            <a:fillRect/>
          </a:stretch>
        </p:blipFill>
        <p:spPr>
          <a:xfrm rot="8806851">
            <a:off x="15402606" y="7534212"/>
            <a:ext cx="3069417" cy="5505575"/>
          </a:xfrm>
          <a:prstGeom prst="rect">
            <a:avLst/>
          </a:prstGeom>
        </p:spPr>
      </p:pic>
      <p:sp>
        <p:nvSpPr>
          <p:cNvPr id="4" name="TextBox 4"/>
          <p:cNvSpPr txBox="1"/>
          <p:nvPr/>
        </p:nvSpPr>
        <p:spPr>
          <a:xfrm>
            <a:off x="4168267" y="415019"/>
            <a:ext cx="9951466" cy="1103537"/>
          </a:xfrm>
          <a:prstGeom prst="rect">
            <a:avLst/>
          </a:prstGeom>
        </p:spPr>
        <p:txBody>
          <a:bodyPr lIns="0" tIns="0" rIns="0" bIns="0" rtlCol="0" anchor="t">
            <a:spAutoFit/>
          </a:bodyPr>
          <a:lstStyle/>
          <a:p>
            <a:pPr algn="ctr">
              <a:lnSpc>
                <a:spcPts val="9007"/>
              </a:lnSpc>
            </a:pPr>
            <a:r>
              <a:rPr lang="en-US" sz="6433">
                <a:solidFill>
                  <a:srgbClr val="000000"/>
                </a:solidFill>
                <a:latin typeface="Cormorant Garamond Bold"/>
              </a:rPr>
              <a:t>References</a:t>
            </a:r>
          </a:p>
        </p:txBody>
      </p:sp>
      <p:sp>
        <p:nvSpPr>
          <p:cNvPr id="5" name="TextBox 5"/>
          <p:cNvSpPr txBox="1"/>
          <p:nvPr/>
        </p:nvSpPr>
        <p:spPr>
          <a:xfrm>
            <a:off x="1904562" y="2713355"/>
            <a:ext cx="15354738" cy="4582795"/>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000000"/>
                </a:solidFill>
                <a:latin typeface="Cormorant Garamond Bold"/>
              </a:rPr>
              <a:t>https://www.w3schools.com/java/</a:t>
            </a:r>
          </a:p>
          <a:p>
            <a:pPr marL="1122679" lvl="1" indent="-561340">
              <a:lnSpc>
                <a:spcPts val="7279"/>
              </a:lnSpc>
              <a:buFont typeface="Arial"/>
              <a:buChar char="•"/>
            </a:pPr>
            <a:r>
              <a:rPr lang="en-US" sz="5199">
                <a:solidFill>
                  <a:srgbClr val="000000"/>
                </a:solidFill>
                <a:latin typeface="Cormorant Garamond Bold"/>
              </a:rPr>
              <a:t>https://www.tutorialspoint.com/cryptography/advanced_encryption_standard.htm</a:t>
            </a:r>
          </a:p>
          <a:p>
            <a:pPr marL="1122679" lvl="1" indent="-561340">
              <a:lnSpc>
                <a:spcPts val="7279"/>
              </a:lnSpc>
              <a:buFont typeface="Arial"/>
              <a:buChar char="•"/>
            </a:pPr>
            <a:r>
              <a:rPr lang="en-US" sz="5199">
                <a:solidFill>
                  <a:srgbClr val="000000"/>
                </a:solidFill>
                <a:latin typeface="Cormorant Garamond Bold"/>
              </a:rPr>
              <a:t>https://medium.com/nerd-for-tech/create-a-chat-app-with-java-sockets-8449fdaa933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146123" y="1355511"/>
            <a:ext cx="7995755" cy="7575978"/>
          </a:xfrm>
          <a:prstGeom prst="rect">
            <a:avLst/>
          </a:prstGeom>
        </p:spPr>
      </p:pic>
      <p:pic>
        <p:nvPicPr>
          <p:cNvPr id="3" name="Picture 3"/>
          <p:cNvPicPr>
            <a:picLocks noChangeAspect="1"/>
          </p:cNvPicPr>
          <p:nvPr/>
        </p:nvPicPr>
        <p:blipFill>
          <a:blip r:embed="rId3"/>
          <a:srcRect/>
          <a:stretch>
            <a:fillRect/>
          </a:stretch>
        </p:blipFill>
        <p:spPr>
          <a:xfrm rot="-5033790">
            <a:off x="-3142758" y="5113384"/>
            <a:ext cx="7336933" cy="6529870"/>
          </a:xfrm>
          <a:prstGeom prst="rect">
            <a:avLst/>
          </a:prstGeom>
        </p:spPr>
      </p:pic>
      <p:sp>
        <p:nvSpPr>
          <p:cNvPr id="4" name="TextBox 4"/>
          <p:cNvSpPr txBox="1"/>
          <p:nvPr/>
        </p:nvSpPr>
        <p:spPr>
          <a:xfrm>
            <a:off x="2583817" y="3091108"/>
            <a:ext cx="13480579" cy="1627618"/>
          </a:xfrm>
          <a:prstGeom prst="rect">
            <a:avLst/>
          </a:prstGeom>
        </p:spPr>
        <p:txBody>
          <a:bodyPr lIns="0" tIns="0" rIns="0" bIns="0" rtlCol="0" anchor="t">
            <a:spAutoFit/>
          </a:bodyPr>
          <a:lstStyle/>
          <a:p>
            <a:pPr algn="ctr">
              <a:lnSpc>
                <a:spcPts val="12737"/>
              </a:lnSpc>
            </a:pPr>
            <a:r>
              <a:rPr lang="en-US" sz="10794">
                <a:solidFill>
                  <a:srgbClr val="FFFFFF"/>
                </a:solidFill>
                <a:latin typeface="Cormorant Garamond Bold"/>
              </a:rPr>
              <a:t>Thank You</a:t>
            </a:r>
          </a:p>
        </p:txBody>
      </p:sp>
      <p:pic>
        <p:nvPicPr>
          <p:cNvPr id="5" name="Picture 5"/>
          <p:cNvPicPr>
            <a:picLocks noChangeAspect="1"/>
          </p:cNvPicPr>
          <p:nvPr/>
        </p:nvPicPr>
        <p:blipFill>
          <a:blip r:embed="rId4"/>
          <a:srcRect/>
          <a:stretch>
            <a:fillRect/>
          </a:stretch>
        </p:blipFill>
        <p:spPr>
          <a:xfrm rot="-447366">
            <a:off x="12955621" y="-916530"/>
            <a:ext cx="4068454" cy="3890459"/>
          </a:xfrm>
          <a:prstGeom prst="rect">
            <a:avLst/>
          </a:prstGeom>
        </p:spPr>
      </p:pic>
      <p:pic>
        <p:nvPicPr>
          <p:cNvPr id="6" name="Picture 6"/>
          <p:cNvPicPr>
            <a:picLocks noChangeAspect="1"/>
          </p:cNvPicPr>
          <p:nvPr/>
        </p:nvPicPr>
        <p:blipFill>
          <a:blip r:embed="rId4"/>
          <a:srcRect/>
          <a:stretch>
            <a:fillRect/>
          </a:stretch>
        </p:blipFill>
        <p:spPr>
          <a:xfrm rot="-447366">
            <a:off x="17494525" y="9179016"/>
            <a:ext cx="4068454" cy="38904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92" b="2892"/>
          <a:stretch>
            <a:fillRect/>
          </a:stretch>
        </p:blipFill>
        <p:spPr>
          <a:xfrm>
            <a:off x="0" y="0"/>
            <a:ext cx="8188922" cy="10287000"/>
          </a:xfrm>
          <a:prstGeom prst="rect">
            <a:avLst/>
          </a:prstGeom>
        </p:spPr>
      </p:pic>
      <p:sp>
        <p:nvSpPr>
          <p:cNvPr id="3" name="TextBox 3"/>
          <p:cNvSpPr txBox="1"/>
          <p:nvPr/>
        </p:nvSpPr>
        <p:spPr>
          <a:xfrm>
            <a:off x="10161126" y="1094748"/>
            <a:ext cx="7349957" cy="1912349"/>
          </a:xfrm>
          <a:prstGeom prst="rect">
            <a:avLst/>
          </a:prstGeom>
        </p:spPr>
        <p:txBody>
          <a:bodyPr lIns="0" tIns="0" rIns="0" bIns="0" rtlCol="0" anchor="t">
            <a:spAutoFit/>
          </a:bodyPr>
          <a:lstStyle/>
          <a:p>
            <a:pPr>
              <a:lnSpc>
                <a:spcPts val="7558"/>
              </a:lnSpc>
            </a:pPr>
            <a:r>
              <a:rPr lang="en-US" sz="6405">
                <a:solidFill>
                  <a:srgbClr val="000000"/>
                </a:solidFill>
                <a:latin typeface="Cormorant Garamond Bold"/>
              </a:rPr>
              <a:t>CONTENTS</a:t>
            </a:r>
          </a:p>
          <a:p>
            <a:pPr>
              <a:lnSpc>
                <a:spcPts val="7558"/>
              </a:lnSpc>
            </a:pPr>
            <a:endParaRPr lang="en-US" sz="6405">
              <a:solidFill>
                <a:srgbClr val="000000"/>
              </a:solidFill>
              <a:latin typeface="Cormorant Garamond Bold"/>
            </a:endParaRPr>
          </a:p>
        </p:txBody>
      </p:sp>
      <p:sp>
        <p:nvSpPr>
          <p:cNvPr id="4" name="TextBox 4"/>
          <p:cNvSpPr txBox="1"/>
          <p:nvPr/>
        </p:nvSpPr>
        <p:spPr>
          <a:xfrm>
            <a:off x="8879667" y="1955673"/>
            <a:ext cx="7611410" cy="9167848"/>
          </a:xfrm>
          <a:prstGeom prst="rect">
            <a:avLst/>
          </a:prstGeom>
        </p:spPr>
        <p:txBody>
          <a:bodyPr lIns="0" tIns="0" rIns="0" bIns="0" rtlCol="0" anchor="t">
            <a:spAutoFit/>
          </a:bodyPr>
          <a:lstStyle/>
          <a:p>
            <a:pPr marL="1016680" lvl="1" indent="-508340">
              <a:lnSpc>
                <a:spcPts val="6592"/>
              </a:lnSpc>
              <a:buFont typeface="Arial"/>
              <a:buChar char="•"/>
            </a:pPr>
            <a:r>
              <a:rPr lang="en-US" sz="4709">
                <a:solidFill>
                  <a:srgbClr val="000000"/>
                </a:solidFill>
                <a:latin typeface="Times Neue Roman"/>
              </a:rPr>
              <a:t>Introduction</a:t>
            </a:r>
          </a:p>
          <a:p>
            <a:pPr marL="1016680" lvl="1" indent="-508340">
              <a:lnSpc>
                <a:spcPts val="6592"/>
              </a:lnSpc>
              <a:buFont typeface="Arial"/>
              <a:buChar char="•"/>
            </a:pPr>
            <a:r>
              <a:rPr lang="en-US" sz="4709">
                <a:solidFill>
                  <a:srgbClr val="000000"/>
                </a:solidFill>
                <a:latin typeface="Times Neue Roman"/>
              </a:rPr>
              <a:t>Problem Statement</a:t>
            </a:r>
          </a:p>
          <a:p>
            <a:pPr marL="1016680" lvl="1" indent="-508340">
              <a:lnSpc>
                <a:spcPts val="6592"/>
              </a:lnSpc>
              <a:buFont typeface="Arial"/>
              <a:buChar char="•"/>
            </a:pPr>
            <a:r>
              <a:rPr lang="en-US" sz="4709">
                <a:solidFill>
                  <a:srgbClr val="000000"/>
                </a:solidFill>
                <a:latin typeface="Times Neue Roman"/>
              </a:rPr>
              <a:t>Literature Survey</a:t>
            </a:r>
          </a:p>
          <a:p>
            <a:pPr marL="1016680" lvl="1" indent="-508340">
              <a:lnSpc>
                <a:spcPts val="6592"/>
              </a:lnSpc>
              <a:buFont typeface="Arial"/>
              <a:buChar char="•"/>
            </a:pPr>
            <a:r>
              <a:rPr lang="en-US" sz="4709">
                <a:solidFill>
                  <a:srgbClr val="000000"/>
                </a:solidFill>
                <a:latin typeface="Times Neue Roman"/>
              </a:rPr>
              <a:t>Modules</a:t>
            </a:r>
          </a:p>
          <a:p>
            <a:pPr marL="1016680" lvl="1" indent="-508340">
              <a:lnSpc>
                <a:spcPts val="6592"/>
              </a:lnSpc>
              <a:buFont typeface="Arial"/>
              <a:buChar char="•"/>
            </a:pPr>
            <a:r>
              <a:rPr lang="en-US" sz="4709">
                <a:solidFill>
                  <a:srgbClr val="000000"/>
                </a:solidFill>
                <a:latin typeface="Times Neue Roman"/>
              </a:rPr>
              <a:t>Limitation and overcome</a:t>
            </a:r>
          </a:p>
          <a:p>
            <a:pPr marL="1016680" lvl="1" indent="-508340">
              <a:lnSpc>
                <a:spcPts val="6592"/>
              </a:lnSpc>
              <a:buFont typeface="Arial"/>
              <a:buChar char="•"/>
            </a:pPr>
            <a:r>
              <a:rPr lang="en-US" sz="4709">
                <a:solidFill>
                  <a:srgbClr val="000000"/>
                </a:solidFill>
                <a:latin typeface="Times Neue Roman"/>
              </a:rPr>
              <a:t>Proposal</a:t>
            </a:r>
          </a:p>
          <a:p>
            <a:pPr marL="1016680" lvl="1" indent="-508340">
              <a:lnSpc>
                <a:spcPts val="6592"/>
              </a:lnSpc>
              <a:buFont typeface="Arial"/>
              <a:buChar char="•"/>
            </a:pPr>
            <a:r>
              <a:rPr lang="en-US" sz="4709">
                <a:solidFill>
                  <a:srgbClr val="000000"/>
                </a:solidFill>
                <a:latin typeface="Times Neue Roman"/>
              </a:rPr>
              <a:t>Block diagram </a:t>
            </a:r>
          </a:p>
          <a:p>
            <a:pPr marL="1016680" lvl="1" indent="-508340">
              <a:lnSpc>
                <a:spcPts val="6592"/>
              </a:lnSpc>
              <a:buFont typeface="Arial"/>
              <a:buChar char="•"/>
            </a:pPr>
            <a:r>
              <a:rPr lang="en-US" sz="4709">
                <a:solidFill>
                  <a:srgbClr val="000000"/>
                </a:solidFill>
                <a:latin typeface="Times Neue Roman"/>
              </a:rPr>
              <a:t>ER diagram</a:t>
            </a:r>
          </a:p>
          <a:p>
            <a:pPr marL="1016680" lvl="1" indent="-508340">
              <a:lnSpc>
                <a:spcPts val="6592"/>
              </a:lnSpc>
              <a:buFont typeface="Arial"/>
              <a:buChar char="•"/>
            </a:pPr>
            <a:r>
              <a:rPr lang="en-US" sz="4709">
                <a:solidFill>
                  <a:srgbClr val="000000"/>
                </a:solidFill>
                <a:latin typeface="Times Neue Roman"/>
              </a:rPr>
              <a:t>Conclusion</a:t>
            </a:r>
          </a:p>
          <a:p>
            <a:pPr marL="1016680" lvl="1" indent="-508340">
              <a:lnSpc>
                <a:spcPts val="6592"/>
              </a:lnSpc>
              <a:buFont typeface="Arial"/>
              <a:buChar char="•"/>
            </a:pPr>
            <a:r>
              <a:rPr lang="en-US" sz="4709">
                <a:solidFill>
                  <a:srgbClr val="000000"/>
                </a:solidFill>
                <a:latin typeface="Times Neue Roman"/>
              </a:rPr>
              <a:t>References </a:t>
            </a:r>
          </a:p>
          <a:p>
            <a:pPr>
              <a:lnSpc>
                <a:spcPts val="6592"/>
              </a:lnSpc>
            </a:pPr>
            <a:endParaRPr lang="en-US" sz="4709">
              <a:solidFill>
                <a:srgbClr val="000000"/>
              </a:solidFill>
              <a:latin typeface="Times Neue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819900" cy="10287000"/>
            <a:chOff x="0" y="0"/>
            <a:chExt cx="9093200" cy="13716000"/>
          </a:xfrm>
        </p:grpSpPr>
        <p:pic>
          <p:nvPicPr>
            <p:cNvPr id="3" name="Picture 3"/>
            <p:cNvPicPr>
              <a:picLocks noChangeAspect="1"/>
            </p:cNvPicPr>
            <p:nvPr/>
          </p:nvPicPr>
          <p:blipFill>
            <a:blip r:embed="rId2"/>
            <a:srcRect l="12874" r="12874"/>
            <a:stretch>
              <a:fillRect/>
            </a:stretch>
          </p:blipFill>
          <p:spPr>
            <a:xfrm>
              <a:off x="0" y="0"/>
              <a:ext cx="9093200" cy="6858000"/>
            </a:xfrm>
            <a:prstGeom prst="rect">
              <a:avLst/>
            </a:prstGeom>
          </p:spPr>
        </p:pic>
        <p:pic>
          <p:nvPicPr>
            <p:cNvPr id="4" name="Picture 4"/>
            <p:cNvPicPr>
              <a:picLocks noChangeAspect="1"/>
            </p:cNvPicPr>
            <p:nvPr/>
          </p:nvPicPr>
          <p:blipFill>
            <a:blip r:embed="rId3"/>
            <a:srcRect l="12940" r="12940"/>
            <a:stretch>
              <a:fillRect/>
            </a:stretch>
          </p:blipFill>
          <p:spPr>
            <a:xfrm>
              <a:off x="0" y="6858000"/>
              <a:ext cx="9093200" cy="6858000"/>
            </a:xfrm>
            <a:prstGeom prst="rect">
              <a:avLst/>
            </a:prstGeom>
          </p:spPr>
        </p:pic>
      </p:grpSp>
      <p:sp>
        <p:nvSpPr>
          <p:cNvPr id="5" name="TextBox 5"/>
          <p:cNvSpPr txBox="1"/>
          <p:nvPr/>
        </p:nvSpPr>
        <p:spPr>
          <a:xfrm>
            <a:off x="8023228" y="1922712"/>
            <a:ext cx="8424016" cy="8006487"/>
          </a:xfrm>
          <a:prstGeom prst="rect">
            <a:avLst/>
          </a:prstGeom>
        </p:spPr>
        <p:txBody>
          <a:bodyPr lIns="0" tIns="0" rIns="0" bIns="0" rtlCol="0" anchor="t">
            <a:spAutoFit/>
          </a:bodyPr>
          <a:lstStyle/>
          <a:p>
            <a:pPr marL="879506" lvl="1" indent="-439753">
              <a:lnSpc>
                <a:spcPts val="5703"/>
              </a:lnSpc>
              <a:buFont typeface="Arial"/>
              <a:buChar char="•"/>
            </a:pPr>
            <a:r>
              <a:rPr lang="en-US" sz="4073" dirty="0">
                <a:solidFill>
                  <a:srgbClr val="FFFFFF"/>
                </a:solidFill>
                <a:latin typeface="Cormorant Garamond Bold"/>
              </a:rPr>
              <a:t>Our project is an example of Client Server Chat application</a:t>
            </a:r>
          </a:p>
          <a:p>
            <a:pPr marL="879506" lvl="1" indent="-439753">
              <a:lnSpc>
                <a:spcPts val="5703"/>
              </a:lnSpc>
              <a:buFont typeface="Arial"/>
              <a:buChar char="•"/>
            </a:pPr>
            <a:r>
              <a:rPr lang="en-US" sz="4073" dirty="0">
                <a:solidFill>
                  <a:srgbClr val="FFFFFF"/>
                </a:solidFill>
                <a:latin typeface="Cormorant Garamond Bold"/>
              </a:rPr>
              <a:t>Our main objective is to overcome security threat while chatting. </a:t>
            </a:r>
          </a:p>
          <a:p>
            <a:pPr marL="879506" lvl="1" indent="-439753">
              <a:lnSpc>
                <a:spcPts val="5703"/>
              </a:lnSpc>
              <a:buFont typeface="Arial"/>
              <a:buChar char="•"/>
            </a:pPr>
            <a:r>
              <a:rPr lang="en-US" sz="4073" dirty="0">
                <a:solidFill>
                  <a:srgbClr val="FFFFFF"/>
                </a:solidFill>
                <a:latin typeface="Cormorant Garamond Bold"/>
              </a:rPr>
              <a:t>We have used latest AES encryption technique.</a:t>
            </a:r>
          </a:p>
          <a:p>
            <a:pPr marL="879506" lvl="1" indent="-439753">
              <a:lnSpc>
                <a:spcPts val="5703"/>
              </a:lnSpc>
              <a:buFont typeface="Arial"/>
              <a:buChar char="•"/>
            </a:pPr>
            <a:r>
              <a:rPr lang="en-US" sz="4073" dirty="0">
                <a:solidFill>
                  <a:srgbClr val="FFFFFF"/>
                </a:solidFill>
                <a:latin typeface="Cormorant Garamond Bold"/>
              </a:rPr>
              <a:t>After establishing connection users can be able to send encrypted text by default with provided features they can also send key or plain text to receiver.</a:t>
            </a:r>
          </a:p>
        </p:txBody>
      </p:sp>
      <p:sp>
        <p:nvSpPr>
          <p:cNvPr id="6" name="TextBox 6"/>
          <p:cNvSpPr txBox="1"/>
          <p:nvPr/>
        </p:nvSpPr>
        <p:spPr>
          <a:xfrm>
            <a:off x="9144000" y="730341"/>
            <a:ext cx="5422344" cy="1090204"/>
          </a:xfrm>
          <a:prstGeom prst="rect">
            <a:avLst/>
          </a:prstGeom>
        </p:spPr>
        <p:txBody>
          <a:bodyPr lIns="0" tIns="0" rIns="0" bIns="0" rtlCol="0" anchor="t">
            <a:spAutoFit/>
          </a:bodyPr>
          <a:lstStyle/>
          <a:p>
            <a:pPr algn="ctr">
              <a:lnSpc>
                <a:spcPts val="8972"/>
              </a:lnSpc>
            </a:pPr>
            <a:r>
              <a:rPr lang="en-US" sz="6408">
                <a:solidFill>
                  <a:srgbClr val="FFFFFF"/>
                </a:solidFill>
                <a:latin typeface="Times Neue Roman"/>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1129052" y="-2044470"/>
            <a:ext cx="4315504" cy="4088940"/>
          </a:xfrm>
          <a:prstGeom prst="rect">
            <a:avLst/>
          </a:prstGeom>
        </p:spPr>
      </p:pic>
      <p:sp>
        <p:nvSpPr>
          <p:cNvPr id="3" name="TextBox 3"/>
          <p:cNvSpPr txBox="1"/>
          <p:nvPr/>
        </p:nvSpPr>
        <p:spPr>
          <a:xfrm>
            <a:off x="5716253" y="952500"/>
            <a:ext cx="6855493" cy="953135"/>
          </a:xfrm>
          <a:prstGeom prst="rect">
            <a:avLst/>
          </a:prstGeom>
        </p:spPr>
        <p:txBody>
          <a:bodyPr lIns="0" tIns="0" rIns="0" bIns="0" rtlCol="0" anchor="t">
            <a:spAutoFit/>
          </a:bodyPr>
          <a:lstStyle/>
          <a:p>
            <a:pPr algn="ctr">
              <a:lnSpc>
                <a:spcPts val="7839"/>
              </a:lnSpc>
            </a:pPr>
            <a:r>
              <a:rPr lang="en-US" sz="5599" dirty="0">
                <a:solidFill>
                  <a:srgbClr val="731F7D"/>
                </a:solidFill>
                <a:latin typeface="Cormorant Garamond Bold"/>
              </a:rPr>
              <a:t>Problem Statement</a:t>
            </a:r>
          </a:p>
        </p:txBody>
      </p:sp>
      <p:sp>
        <p:nvSpPr>
          <p:cNvPr id="4" name="TextBox 4"/>
          <p:cNvSpPr txBox="1"/>
          <p:nvPr/>
        </p:nvSpPr>
        <p:spPr>
          <a:xfrm>
            <a:off x="3379690" y="3009900"/>
            <a:ext cx="11528617" cy="5097251"/>
          </a:xfrm>
          <a:prstGeom prst="rect">
            <a:avLst/>
          </a:prstGeom>
        </p:spPr>
        <p:txBody>
          <a:bodyPr lIns="0" tIns="0" rIns="0" bIns="0" rtlCol="0" anchor="t">
            <a:spAutoFit/>
          </a:bodyPr>
          <a:lstStyle/>
          <a:p>
            <a:pPr algn="ctr">
              <a:lnSpc>
                <a:spcPts val="5758"/>
              </a:lnSpc>
            </a:pPr>
            <a:r>
              <a:rPr lang="en-US" sz="4113" dirty="0">
                <a:solidFill>
                  <a:srgbClr val="000000"/>
                </a:solidFill>
                <a:latin typeface="Cormorant Garamond Bold"/>
              </a:rPr>
              <a:t>This project is to create a chat application with a server and client to enable chatting with each other. To develop an instant encrypted messaging solution &amp; to be able to seamlessly communicate with each other in an secure way. It will convert a plain text into cipher text. The project should also be easy for a rookie person to 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42810" y="510131"/>
            <a:ext cx="7726964" cy="1056189"/>
          </a:xfrm>
          <a:prstGeom prst="rect">
            <a:avLst/>
          </a:prstGeom>
        </p:spPr>
        <p:txBody>
          <a:bodyPr lIns="0" tIns="0" rIns="0" bIns="0" rtlCol="0" anchor="t">
            <a:spAutoFit/>
          </a:bodyPr>
          <a:lstStyle/>
          <a:p>
            <a:pPr>
              <a:lnSpc>
                <a:spcPts val="8345"/>
              </a:lnSpc>
            </a:pPr>
            <a:r>
              <a:rPr lang="en-US" sz="7072">
                <a:solidFill>
                  <a:srgbClr val="731F7D"/>
                </a:solidFill>
                <a:latin typeface="Cormorant Garamond Bold"/>
              </a:rPr>
              <a:t>Literature Survey</a:t>
            </a:r>
          </a:p>
        </p:txBody>
      </p:sp>
      <p:pic>
        <p:nvPicPr>
          <p:cNvPr id="3" name="Picture 3"/>
          <p:cNvPicPr>
            <a:picLocks noChangeAspect="1"/>
          </p:cNvPicPr>
          <p:nvPr/>
        </p:nvPicPr>
        <p:blipFill>
          <a:blip r:embed="rId2"/>
          <a:srcRect/>
          <a:stretch>
            <a:fillRect/>
          </a:stretch>
        </p:blipFill>
        <p:spPr>
          <a:xfrm rot="-10094169">
            <a:off x="-2768217" y="5870308"/>
            <a:ext cx="6176663" cy="5906434"/>
          </a:xfrm>
          <a:prstGeom prst="rect">
            <a:avLst/>
          </a:prstGeom>
        </p:spPr>
      </p:pic>
      <p:pic>
        <p:nvPicPr>
          <p:cNvPr id="4" name="Picture 4"/>
          <p:cNvPicPr>
            <a:picLocks noChangeAspect="1"/>
          </p:cNvPicPr>
          <p:nvPr/>
        </p:nvPicPr>
        <p:blipFill>
          <a:blip r:embed="rId3"/>
          <a:srcRect/>
          <a:stretch>
            <a:fillRect/>
          </a:stretch>
        </p:blipFill>
        <p:spPr>
          <a:xfrm rot="9440951">
            <a:off x="-957979" y="335262"/>
            <a:ext cx="2207918" cy="2092002"/>
          </a:xfrm>
          <a:prstGeom prst="rect">
            <a:avLst/>
          </a:prstGeom>
        </p:spPr>
      </p:pic>
      <p:sp>
        <p:nvSpPr>
          <p:cNvPr id="5" name="TextBox 5"/>
          <p:cNvSpPr txBox="1"/>
          <p:nvPr/>
        </p:nvSpPr>
        <p:spPr>
          <a:xfrm>
            <a:off x="2442311" y="1929198"/>
            <a:ext cx="13676081" cy="7596137"/>
          </a:xfrm>
          <a:prstGeom prst="rect">
            <a:avLst/>
          </a:prstGeom>
        </p:spPr>
        <p:txBody>
          <a:bodyPr lIns="0" tIns="0" rIns="0" bIns="0" rtlCol="0" anchor="t">
            <a:spAutoFit/>
          </a:bodyPr>
          <a:lstStyle/>
          <a:p>
            <a:pPr>
              <a:lnSpc>
                <a:spcPts val="6040"/>
              </a:lnSpc>
            </a:pPr>
            <a:r>
              <a:rPr lang="en-US" sz="4314">
                <a:solidFill>
                  <a:srgbClr val="000000"/>
                </a:solidFill>
                <a:latin typeface="Cormorant Garamond Bold"/>
              </a:rPr>
              <a:t>A considerable research effort has been devoted to Chatting Application in the last few years. Many new researches have been proposed in recent times. The algorithm used for encrypting text messages was AES standard which is slower than other block cipher but it provides higher security.The emergence of computer network and telecommunication technologies bears the same objective that is to allow people to communicate. All this while, much efforts has been drawn towards consolidating the device into one and therefore indiscriminate the services.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7531796"/>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362671" y="6401890"/>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761750" y="523555"/>
            <a:ext cx="2895099" cy="2768439"/>
          </a:xfrm>
          <a:prstGeom prst="rect">
            <a:avLst/>
          </a:prstGeom>
        </p:spPr>
      </p:pic>
      <p:sp>
        <p:nvSpPr>
          <p:cNvPr id="6" name="TextBox 6"/>
          <p:cNvSpPr txBox="1"/>
          <p:nvPr/>
        </p:nvSpPr>
        <p:spPr>
          <a:xfrm>
            <a:off x="4263695" y="481048"/>
            <a:ext cx="8736614" cy="1114354"/>
          </a:xfrm>
          <a:prstGeom prst="rect">
            <a:avLst/>
          </a:prstGeom>
        </p:spPr>
        <p:txBody>
          <a:bodyPr lIns="0" tIns="0" rIns="0" bIns="0" rtlCol="0" anchor="t">
            <a:spAutoFit/>
          </a:bodyPr>
          <a:lstStyle/>
          <a:p>
            <a:pPr>
              <a:lnSpc>
                <a:spcPts val="8817"/>
              </a:lnSpc>
            </a:pPr>
            <a:r>
              <a:rPr lang="en-US" sz="7472">
                <a:solidFill>
                  <a:srgbClr val="731F7D"/>
                </a:solidFill>
                <a:latin typeface="Cormorant Garamond Bold"/>
              </a:rPr>
              <a:t>          MODULES</a:t>
            </a:r>
          </a:p>
        </p:txBody>
      </p:sp>
      <p:sp>
        <p:nvSpPr>
          <p:cNvPr id="7" name="TextBox 7"/>
          <p:cNvSpPr txBox="1"/>
          <p:nvPr/>
        </p:nvSpPr>
        <p:spPr>
          <a:xfrm>
            <a:off x="2279355" y="2109429"/>
            <a:ext cx="14179664" cy="3658870"/>
          </a:xfrm>
          <a:prstGeom prst="rect">
            <a:avLst/>
          </a:prstGeom>
        </p:spPr>
        <p:txBody>
          <a:bodyPr lIns="0" tIns="0" rIns="0" bIns="0" rtlCol="0" anchor="t">
            <a:spAutoFit/>
          </a:bodyPr>
          <a:lstStyle/>
          <a:p>
            <a:pPr marL="1122679" lvl="1" indent="-561340" algn="just">
              <a:lnSpc>
                <a:spcPts val="7279"/>
              </a:lnSpc>
              <a:buFont typeface="Arial"/>
              <a:buChar char="•"/>
            </a:pPr>
            <a:r>
              <a:rPr lang="en-US" sz="5199">
                <a:solidFill>
                  <a:srgbClr val="000000"/>
                </a:solidFill>
                <a:latin typeface="Cormorant Garamond Bold"/>
              </a:rPr>
              <a:t>Server Module</a:t>
            </a:r>
          </a:p>
          <a:p>
            <a:pPr algn="just">
              <a:lnSpc>
                <a:spcPts val="7279"/>
              </a:lnSpc>
            </a:pPr>
            <a:r>
              <a:rPr lang="en-US" sz="5199">
                <a:solidFill>
                  <a:srgbClr val="000000"/>
                </a:solidFill>
                <a:latin typeface="Cormorant Garamond Bold"/>
              </a:rPr>
              <a:t>A server is a software or hardware device that accepts and responds to requests made over a network. Server has higher authority and privilege.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63227" y="862694"/>
            <a:ext cx="10702432" cy="1056189"/>
          </a:xfrm>
          <a:prstGeom prst="rect">
            <a:avLst/>
          </a:prstGeom>
        </p:spPr>
        <p:txBody>
          <a:bodyPr lIns="0" tIns="0" rIns="0" bIns="0" rtlCol="0" anchor="t">
            <a:spAutoFit/>
          </a:bodyPr>
          <a:lstStyle/>
          <a:p>
            <a:pPr>
              <a:lnSpc>
                <a:spcPts val="8345"/>
              </a:lnSpc>
            </a:pPr>
            <a:r>
              <a:rPr lang="en-US" sz="7072">
                <a:solidFill>
                  <a:srgbClr val="731F7D"/>
                </a:solidFill>
                <a:latin typeface="Cormorant Garamond Bold"/>
              </a:rPr>
              <a:t>       Client Module</a:t>
            </a:r>
          </a:p>
        </p:txBody>
      </p:sp>
      <p:pic>
        <p:nvPicPr>
          <p:cNvPr id="3" name="Picture 3"/>
          <p:cNvPicPr>
            <a:picLocks noChangeAspect="1"/>
          </p:cNvPicPr>
          <p:nvPr/>
        </p:nvPicPr>
        <p:blipFill>
          <a:blip r:embed="rId2"/>
          <a:srcRect/>
          <a:stretch>
            <a:fillRect/>
          </a:stretch>
        </p:blipFill>
        <p:spPr>
          <a:xfrm rot="-10094169">
            <a:off x="-2768217" y="5870308"/>
            <a:ext cx="6176663" cy="5906434"/>
          </a:xfrm>
          <a:prstGeom prst="rect">
            <a:avLst/>
          </a:prstGeom>
        </p:spPr>
      </p:pic>
      <p:pic>
        <p:nvPicPr>
          <p:cNvPr id="4" name="Picture 4"/>
          <p:cNvPicPr>
            <a:picLocks noChangeAspect="1"/>
          </p:cNvPicPr>
          <p:nvPr/>
        </p:nvPicPr>
        <p:blipFill>
          <a:blip r:embed="rId3"/>
          <a:srcRect/>
          <a:stretch>
            <a:fillRect/>
          </a:stretch>
        </p:blipFill>
        <p:spPr>
          <a:xfrm rot="9440951">
            <a:off x="-957979" y="335262"/>
            <a:ext cx="2207918" cy="2092002"/>
          </a:xfrm>
          <a:prstGeom prst="rect">
            <a:avLst/>
          </a:prstGeom>
        </p:spPr>
      </p:pic>
      <p:sp>
        <p:nvSpPr>
          <p:cNvPr id="5" name="TextBox 5"/>
          <p:cNvSpPr txBox="1"/>
          <p:nvPr/>
        </p:nvSpPr>
        <p:spPr>
          <a:xfrm>
            <a:off x="2396129" y="2410201"/>
            <a:ext cx="13495742" cy="6848099"/>
          </a:xfrm>
          <a:prstGeom prst="rect">
            <a:avLst/>
          </a:prstGeom>
        </p:spPr>
        <p:txBody>
          <a:bodyPr lIns="0" tIns="0" rIns="0" bIns="0" rtlCol="0" anchor="t">
            <a:spAutoFit/>
          </a:bodyPr>
          <a:lstStyle/>
          <a:p>
            <a:pPr marL="1200924" lvl="1" indent="-600462">
              <a:lnSpc>
                <a:spcPts val="7787"/>
              </a:lnSpc>
              <a:buFont typeface="Arial"/>
              <a:buChar char="•"/>
            </a:pPr>
            <a:r>
              <a:rPr lang="en-US" sz="5562">
                <a:solidFill>
                  <a:srgbClr val="000000"/>
                </a:solidFill>
                <a:latin typeface="Cormorant Garamond Bold"/>
              </a:rPr>
              <a:t> A client is any computer hardware or software device that requests access to a service provided by a server</a:t>
            </a:r>
          </a:p>
          <a:p>
            <a:pPr marL="1200924" lvl="1" indent="-600462">
              <a:lnSpc>
                <a:spcPts val="7787"/>
              </a:lnSpc>
              <a:buFont typeface="Arial"/>
              <a:buChar char="•"/>
            </a:pPr>
            <a:r>
              <a:rPr lang="en-US" sz="5562">
                <a:solidFill>
                  <a:srgbClr val="000000"/>
                </a:solidFill>
                <a:latin typeface="Cormorant Garamond Bold"/>
              </a:rPr>
              <a:t>Clients are typically seen as the requesting program or user in a client-server architecture and have less authority than server.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257652"/>
            <a:ext cx="2440941" cy="2312792"/>
          </a:xfrm>
          <a:prstGeom prst="rect">
            <a:avLst/>
          </a:prstGeom>
        </p:spPr>
      </p:pic>
      <p:pic>
        <p:nvPicPr>
          <p:cNvPr id="3" name="Picture 3"/>
          <p:cNvPicPr>
            <a:picLocks noChangeAspect="1"/>
          </p:cNvPicPr>
          <p:nvPr/>
        </p:nvPicPr>
        <p:blipFill>
          <a:blip r:embed="rId3"/>
          <a:srcRect/>
          <a:stretch>
            <a:fillRect/>
          </a:stretch>
        </p:blipFill>
        <p:spPr>
          <a:xfrm rot="6959566">
            <a:off x="-418850" y="8061176"/>
            <a:ext cx="2895099" cy="2768439"/>
          </a:xfrm>
          <a:prstGeom prst="rect">
            <a:avLst/>
          </a:prstGeom>
        </p:spPr>
      </p:pic>
      <p:sp>
        <p:nvSpPr>
          <p:cNvPr id="4" name="TextBox 4"/>
          <p:cNvSpPr txBox="1"/>
          <p:nvPr/>
        </p:nvSpPr>
        <p:spPr>
          <a:xfrm>
            <a:off x="4217667" y="357859"/>
            <a:ext cx="10616841" cy="1056189"/>
          </a:xfrm>
          <a:prstGeom prst="rect">
            <a:avLst/>
          </a:prstGeom>
        </p:spPr>
        <p:txBody>
          <a:bodyPr lIns="0" tIns="0" rIns="0" bIns="0" rtlCol="0" anchor="t">
            <a:spAutoFit/>
          </a:bodyPr>
          <a:lstStyle/>
          <a:p>
            <a:pPr>
              <a:lnSpc>
                <a:spcPts val="8345"/>
              </a:lnSpc>
            </a:pPr>
            <a:r>
              <a:rPr lang="en-US" sz="7072">
                <a:solidFill>
                  <a:srgbClr val="731F7D"/>
                </a:solidFill>
                <a:latin typeface="Cormorant Garamond Bold"/>
              </a:rPr>
              <a:t>Limitations and Overcome</a:t>
            </a:r>
          </a:p>
        </p:txBody>
      </p:sp>
      <p:sp>
        <p:nvSpPr>
          <p:cNvPr id="5" name="TextBox 5"/>
          <p:cNvSpPr txBox="1"/>
          <p:nvPr/>
        </p:nvSpPr>
        <p:spPr>
          <a:xfrm>
            <a:off x="0" y="2541783"/>
            <a:ext cx="17560570" cy="5434507"/>
          </a:xfrm>
          <a:prstGeom prst="rect">
            <a:avLst/>
          </a:prstGeom>
        </p:spPr>
        <p:txBody>
          <a:bodyPr lIns="0" tIns="0" rIns="0" bIns="0" rtlCol="0" anchor="t">
            <a:spAutoFit/>
          </a:bodyPr>
          <a:lstStyle/>
          <a:p>
            <a:pPr marL="947844" lvl="1" indent="-473922">
              <a:lnSpc>
                <a:spcPts val="6146"/>
              </a:lnSpc>
              <a:buFont typeface="Arial"/>
              <a:buChar char="•"/>
            </a:pPr>
            <a:r>
              <a:rPr lang="en-US" sz="4390">
                <a:solidFill>
                  <a:srgbClr val="000000"/>
                </a:solidFill>
                <a:latin typeface="Cormorant Garamond Bold"/>
              </a:rPr>
              <a:t>One major disadvantage of most instant chat application is their prone to security attacks</a:t>
            </a:r>
          </a:p>
          <a:p>
            <a:pPr marL="947844" lvl="1" indent="-473922">
              <a:lnSpc>
                <a:spcPts val="6146"/>
              </a:lnSpc>
              <a:buFont typeface="Arial"/>
              <a:buChar char="•"/>
            </a:pPr>
            <a:r>
              <a:rPr lang="en-US" sz="4390">
                <a:solidFill>
                  <a:srgbClr val="000000"/>
                </a:solidFill>
                <a:latin typeface="Cormorant Garamond Bold"/>
              </a:rPr>
              <a:t>The reason is the fact that, messages which are sent over the network is in a plaintext format with no encryption and decryption protection, thereby enabling intruders with no privileges to gain authentication sequence and alter the message content and make modifications to the message stream, learn the traffic pattern and course denial of service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24" b="724"/>
          <a:stretch>
            <a:fillRect/>
          </a:stretch>
        </p:blipFill>
        <p:spPr>
          <a:xfrm>
            <a:off x="-3112704" y="-3551474"/>
            <a:ext cx="6225408" cy="7102948"/>
          </a:xfrm>
          <a:prstGeom prst="rect">
            <a:avLst/>
          </a:prstGeom>
        </p:spPr>
      </p:pic>
      <p:sp>
        <p:nvSpPr>
          <p:cNvPr id="3" name="TextBox 3"/>
          <p:cNvSpPr txBox="1"/>
          <p:nvPr/>
        </p:nvSpPr>
        <p:spPr>
          <a:xfrm>
            <a:off x="6671325" y="373379"/>
            <a:ext cx="5667244" cy="1177291"/>
          </a:xfrm>
          <a:prstGeom prst="rect">
            <a:avLst/>
          </a:prstGeom>
        </p:spPr>
        <p:txBody>
          <a:bodyPr lIns="0" tIns="0" rIns="0" bIns="0" rtlCol="0" anchor="t">
            <a:spAutoFit/>
          </a:bodyPr>
          <a:lstStyle/>
          <a:p>
            <a:pPr algn="ctr">
              <a:lnSpc>
                <a:spcPts val="9659"/>
              </a:lnSpc>
            </a:pPr>
            <a:r>
              <a:rPr lang="en-US" sz="6899">
                <a:solidFill>
                  <a:srgbClr val="000000"/>
                </a:solidFill>
                <a:latin typeface="Cormorant Garamond Bold"/>
              </a:rPr>
              <a:t>Overcome </a:t>
            </a:r>
          </a:p>
        </p:txBody>
      </p:sp>
      <p:sp>
        <p:nvSpPr>
          <p:cNvPr id="4" name="TextBox 4"/>
          <p:cNvSpPr txBox="1"/>
          <p:nvPr/>
        </p:nvSpPr>
        <p:spPr>
          <a:xfrm>
            <a:off x="3509746" y="1854367"/>
            <a:ext cx="11256803" cy="7617744"/>
          </a:xfrm>
          <a:prstGeom prst="rect">
            <a:avLst/>
          </a:prstGeom>
        </p:spPr>
        <p:txBody>
          <a:bodyPr lIns="0" tIns="0" rIns="0" bIns="0" rtlCol="0" anchor="t">
            <a:spAutoFit/>
          </a:bodyPr>
          <a:lstStyle/>
          <a:p>
            <a:pPr marL="928504" lvl="1" indent="-464252">
              <a:lnSpc>
                <a:spcPts val="6020"/>
              </a:lnSpc>
              <a:buFont typeface="Arial"/>
              <a:buChar char="•"/>
            </a:pPr>
            <a:r>
              <a:rPr lang="en-US" sz="4300">
                <a:solidFill>
                  <a:srgbClr val="000000"/>
                </a:solidFill>
                <a:latin typeface="Cormorant Garamond Bold"/>
              </a:rPr>
              <a:t>To Overcome security attacks AES Algorithm is used for encryption</a:t>
            </a:r>
          </a:p>
          <a:p>
            <a:pPr marL="928504" lvl="1" indent="-464252">
              <a:lnSpc>
                <a:spcPts val="6020"/>
              </a:lnSpc>
              <a:buFont typeface="Arial"/>
              <a:buChar char="•"/>
            </a:pPr>
            <a:r>
              <a:rPr lang="en-US" sz="4300">
                <a:solidFill>
                  <a:srgbClr val="000000"/>
                </a:solidFill>
                <a:latin typeface="Cormorant Garamond Bold"/>
              </a:rPr>
              <a:t>It takes 128 bits as input and outputs 128 bits of encrypted cipher text as output. </a:t>
            </a:r>
          </a:p>
          <a:p>
            <a:pPr marL="928504" lvl="1" indent="-464252">
              <a:lnSpc>
                <a:spcPts val="6020"/>
              </a:lnSpc>
              <a:buFont typeface="Arial"/>
              <a:buChar char="•"/>
            </a:pPr>
            <a:r>
              <a:rPr lang="en-US" sz="4300">
                <a:solidFill>
                  <a:srgbClr val="000000"/>
                </a:solidFill>
                <a:latin typeface="Cormorant Garamond Bold"/>
              </a:rPr>
              <a:t>AES relies on substitution-permutation network principle which means it is performed using a series of linked operations which involves replacing and shuffling of the input data.</a:t>
            </a:r>
          </a:p>
          <a:p>
            <a:pPr>
              <a:lnSpc>
                <a:spcPts val="6020"/>
              </a:lnSpc>
            </a:pPr>
            <a:endParaRPr lang="en-US" sz="4300">
              <a:solidFill>
                <a:srgbClr val="000000"/>
              </a:solidFill>
              <a:latin typeface="Cormorant Garamond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571</Words>
  <Application>Microsoft Office PowerPoint</Application>
  <PresentationFormat>Custom</PresentationFormat>
  <Paragraphs>49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Cormorant Garamond Bold</vt:lpstr>
      <vt:lpstr>Arial</vt:lpstr>
      <vt:lpstr>Times Neue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Java Chat Application Using Caesar Cipher</dc:title>
  <cp:lastModifiedBy>itsem-15</cp:lastModifiedBy>
  <cp:revision>6</cp:revision>
  <dcterms:created xsi:type="dcterms:W3CDTF">2006-08-16T00:00:00Z</dcterms:created>
  <dcterms:modified xsi:type="dcterms:W3CDTF">2022-12-09T05:42:54Z</dcterms:modified>
  <dc:identifier>DAFTiKDXDmk</dc:identifier>
</cp:coreProperties>
</file>